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 begin the article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asking questions.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giving examples.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comparing opinions.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explaining reasons.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01318" y="981290"/>
            <a:ext cx="4373709" cy="528812"/>
          </a:xfrm>
          <a:prstGeom prst="rect">
            <a:avLst/>
          </a:prstGeom>
        </p:spPr>
      </p:pic>
      <p:sp>
        <p:nvSpPr>
          <p:cNvPr id="4" name="矩形 3"/>
          <p:cNvSpPr/>
          <p:nvPr/>
        </p:nvSpPr>
        <p:spPr>
          <a:xfrm>
            <a:off x="1115028" y="927810"/>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1768276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写作手法题。根据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people think creativity is making something completely new, so they do not think of themselves as creative ones. However, some other people think...”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可知，文章开头通过比较不同人的观点引出了话题。故选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8628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3 to Paragraph 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the writer suggest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Trying something new.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Avoiding something dangerous.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Trying something difficult.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Avoiding something expensive.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92149" y="934598"/>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598622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推理判断题。根据第二段结尾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“Sometimes the path to creative productivity is being willing to do something different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并结合第三到第五段内容可知，作者建议我们要尝试一些不同的东西。故选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1167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ways can we show our creativity according to the article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 the piano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receiving flowers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keeping calm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 blogs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watching plays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decorating rooms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①③⑤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①④⑥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②④⑤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86996" y="1015813"/>
            <a:ext cx="3869651" cy="496983"/>
          </a:xfrm>
          <a:prstGeom prst="rect">
            <a:avLst/>
          </a:prstGeom>
        </p:spPr>
      </p:pic>
      <p:sp>
        <p:nvSpPr>
          <p:cNvPr id="4" name="矩形 3"/>
          <p:cNvSpPr/>
          <p:nvPr/>
        </p:nvSpPr>
        <p:spPr>
          <a:xfrm>
            <a:off x="1100776" y="929551"/>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811154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33649"/>
          </a:xfrm>
        </p:spPr>
        <p:txBody>
          <a:bodyPr/>
          <a:lstStyle/>
          <a:p>
            <a:pPr hangingPunct="0">
              <a:lnSpc>
                <a:spcPct val="140000"/>
              </a:lnSpc>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 writing a blog... You can also write stories or plays”</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可知，你可以写一篇博客、故事或戏剧；根据</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can also pick a guitar if you like to play instruments, or a few storybooks if you love reading”</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可知，你可以演奏乐器或读故事书；根据</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“Decorate your area with your favourite things in any way you like”</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可知，你可以装饰</a:t>
            </a:r>
            <a:r>
              <a:rPr lang="zh-CN" altLang="zh-CN" sz="34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你的房间。因此选项</a:t>
            </a:r>
            <a:r>
              <a:rPr lang="zh-CN" altLang="zh-CN" sz="3400" b="1" spc="-100">
                <a:solidFill>
                  <a:srgbClr val="FF0000"/>
                </a:solidFill>
                <a:latin typeface="Times New Roman" panose="02020603050405020304" pitchFamily="18" charset="0"/>
                <a:ea typeface="宋体" panose="02010600030101010101" pitchFamily="2" charset="-122"/>
                <a:cs typeface="宋体" panose="02010600030101010101" pitchFamily="2" charset="-122"/>
              </a:rPr>
              <a:t>①④⑥</a:t>
            </a:r>
            <a:r>
              <a:rPr lang="zh-CN" altLang="zh-CN" sz="34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可以展示我们的创造力。故选</a:t>
            </a:r>
            <a:r>
              <a:rPr lang="en-US" altLang="zh-CN" sz="34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4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1818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 of the article is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offer us all kinds of ideas and experiences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teach us knowledge of different life skills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encourage us to make something important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ask us to develop creativity through small acts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29633" y="946224"/>
            <a:ext cx="5562432" cy="577652"/>
          </a:xfrm>
          <a:prstGeom prst="rect">
            <a:avLst/>
          </a:prstGeom>
        </p:spPr>
      </p:pic>
      <p:sp>
        <p:nvSpPr>
          <p:cNvPr id="4" name="矩形 3"/>
          <p:cNvSpPr/>
          <p:nvPr/>
        </p:nvSpPr>
        <p:spPr>
          <a:xfrm>
            <a:off x="1106402" y="919087"/>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2664083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22984" cy="2585323"/>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推理判断题。本文主要介绍了我们都有表达</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创造</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的能力，通往创造之路的前提是愿意做一些不同的事</a:t>
            </a:r>
            <a:r>
              <a:rPr lang="zh-CN" altLang="zh-CN" b="1" spc="-1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情，所以作者是让我们通过小的行动培养创造力。</a:t>
            </a:r>
            <a:r>
              <a:rPr lang="zh-CN" altLang="zh-CN" b="1" spc="-19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pc="-1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737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72102"/>
            <a:ext cx="11485848" cy="3630652"/>
          </a:xfrm>
          <a:prstGeom prst="rect">
            <a:avLst/>
          </a:prstGeom>
        </p:spPr>
      </p:pic>
      <p:pic>
        <p:nvPicPr>
          <p:cNvPr id="12" name="图片 11"/>
          <p:cNvPicPr>
            <a:picLocks noChangeAspect="1"/>
          </p:cNvPicPr>
          <p:nvPr/>
        </p:nvPicPr>
        <p:blipFill>
          <a:blip r:embed="rId3"/>
          <a:stretch>
            <a:fillRect/>
          </a:stretch>
        </p:blipFill>
        <p:spPr>
          <a:xfrm>
            <a:off x="364633" y="898420"/>
            <a:ext cx="2850254" cy="553993"/>
          </a:xfrm>
          <a:prstGeom prst="rect">
            <a:avLst/>
          </a:prstGeom>
        </p:spPr>
      </p:pic>
      <p:sp>
        <p:nvSpPr>
          <p:cNvPr id="2" name="内容占位符 1"/>
          <p:cNvSpPr>
            <a:spLocks noGrp="1"/>
          </p:cNvSpPr>
          <p:nvPr>
            <p:ph idx="1"/>
          </p:nvPr>
        </p:nvSpPr>
        <p:spPr>
          <a:xfrm>
            <a:off x="360854" y="1286012"/>
            <a:ext cx="11485848" cy="3316742"/>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By realizing the chances in our daily lives to inspire our creativity, no matter how small, we may become more comfortable with taking bigger creative leaps in other aspects of our lives</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64567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193202"/>
          </a:xfrm>
          <a:prstGeom prst="rect">
            <a:avLst/>
          </a:prstGeom>
        </p:spPr>
      </p:pic>
      <p:pic>
        <p:nvPicPr>
          <p:cNvPr id="10" name="译文.eps" descr="id:2147487336;FounderCES"/>
          <p:cNvPicPr/>
          <p:nvPr/>
        </p:nvPicPr>
        <p:blipFill>
          <a:blip r:embed="rId3"/>
          <a:stretch>
            <a:fillRect/>
          </a:stretch>
        </p:blipFill>
        <p:spPr>
          <a:xfrm>
            <a:off x="550590" y="1250361"/>
            <a:ext cx="1224136" cy="378439"/>
          </a:xfrm>
          <a:prstGeom prst="rect">
            <a:avLst/>
          </a:prstGeom>
        </p:spPr>
      </p:pic>
      <p:sp>
        <p:nvSpPr>
          <p:cNvPr id="2" name="内容占位符 1"/>
          <p:cNvSpPr>
            <a:spLocks noGrp="1"/>
          </p:cNvSpPr>
          <p:nvPr>
            <p:ph idx="1"/>
          </p:nvPr>
        </p:nvSpPr>
        <p:spPr>
          <a:xfrm>
            <a:off x="360854" y="934349"/>
            <a:ext cx="11485848" cy="507831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通过</a:t>
            </a:r>
            <a:r>
              <a:rPr lang="zh-CN" altLang="zh-CN">
                <a:latin typeface="Times New Roman" panose="02020603050405020304" pitchFamily="18" charset="0"/>
                <a:ea typeface="楷体" panose="02010609060101010101" pitchFamily="49" charset="-122"/>
                <a:cs typeface="Times New Roman" panose="02020603050405020304" pitchFamily="18" charset="0"/>
              </a:rPr>
              <a:t>意识到日常生活中激发创造力的机会</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无论机会有多小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我们可能会更适应在生活的其他方面取得更大的创造性飞跃</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sz="9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是一个简单句。</a:t>
            </a:r>
            <a:r>
              <a:rPr lang="en-US" altLang="zh-CN">
                <a:latin typeface="Times New Roman" panose="02020603050405020304" pitchFamily="18" charset="0"/>
                <a:ea typeface="宋体" panose="02010600030101010101" pitchFamily="2" charset="-122"/>
                <a:cs typeface="Times New Roman" panose="02020603050405020304" pitchFamily="18" charset="0"/>
              </a:rPr>
              <a:t>By realizing the chances in our daily lives to inspire our creativity</a:t>
            </a:r>
            <a:r>
              <a:rPr lang="zh-CN" altLang="zh-CN">
                <a:latin typeface="Times New Roman" panose="02020603050405020304" pitchFamily="18" charset="0"/>
                <a:ea typeface="宋体" panose="02010600030101010101" pitchFamily="2" charset="-122"/>
                <a:cs typeface="Times New Roman" panose="02020603050405020304" pitchFamily="18" charset="0"/>
              </a:rPr>
              <a:t>是介词短语作状语。</a:t>
            </a:r>
            <a:r>
              <a:rPr lang="en-US" altLang="zh-CN">
                <a:latin typeface="Times New Roman" panose="02020603050405020304" pitchFamily="18" charset="0"/>
                <a:ea typeface="宋体" panose="02010600030101010101" pitchFamily="2" charset="-122"/>
                <a:cs typeface="Times New Roman" panose="02020603050405020304" pitchFamily="18" charset="0"/>
              </a:rPr>
              <a:t>no matter how small</a:t>
            </a:r>
            <a:r>
              <a:rPr lang="zh-CN" altLang="zh-CN">
                <a:latin typeface="Times New Roman" panose="02020603050405020304" pitchFamily="18" charset="0"/>
                <a:ea typeface="宋体" panose="02010600030101010101" pitchFamily="2" charset="-122"/>
                <a:cs typeface="Times New Roman" panose="02020603050405020304" pitchFamily="18" charset="0"/>
              </a:rPr>
              <a:t>是条件状语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分析.eps" descr="id:2147487343;FounderCES"/>
          <p:cNvPicPr/>
          <p:nvPr/>
        </p:nvPicPr>
        <p:blipFill>
          <a:blip r:embed="rId4"/>
          <a:stretch>
            <a:fillRect/>
          </a:stretch>
        </p:blipFill>
        <p:spPr>
          <a:xfrm>
            <a:off x="498522" y="3717032"/>
            <a:ext cx="1250325" cy="386536"/>
          </a:xfrm>
          <a:prstGeom prst="rect">
            <a:avLst/>
          </a:prstGeom>
        </p:spPr>
      </p:pic>
    </p:spTree>
    <p:extLst>
      <p:ext uri="{BB962C8B-B14F-4D97-AF65-F5344CB8AC3E}">
        <p14:creationId xmlns:p14="http://schemas.microsoft.com/office/powerpoint/2010/main" val="479891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504460" y="756078"/>
            <a:ext cx="11233248" cy="1453848"/>
          </a:xfrm>
          <a:prstGeom prst="rect">
            <a:avLst/>
          </a:prstGeom>
        </p:spPr>
      </p:pic>
      <p:pic>
        <p:nvPicPr>
          <p:cNvPr id="5" name="图片 4"/>
          <p:cNvPicPr>
            <a:picLocks noChangeAspect="1"/>
          </p:cNvPicPr>
          <p:nvPr/>
        </p:nvPicPr>
        <p:blipFill>
          <a:blip r:embed="rId3"/>
          <a:stretch>
            <a:fillRect/>
          </a:stretch>
        </p:blipFill>
        <p:spPr>
          <a:xfrm>
            <a:off x="550590" y="2251499"/>
            <a:ext cx="3024336" cy="790377"/>
          </a:xfrm>
          <a:prstGeom prst="rect">
            <a:avLst/>
          </a:prstGeom>
        </p:spPr>
      </p:pic>
      <p:sp>
        <p:nvSpPr>
          <p:cNvPr id="6" name="内容占位符 1"/>
          <p:cNvSpPr>
            <a:spLocks noGrp="1"/>
          </p:cNvSpPr>
          <p:nvPr>
            <p:ph idx="1"/>
          </p:nvPr>
        </p:nvSpPr>
        <p:spPr>
          <a:xfrm>
            <a:off x="360854" y="2237550"/>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主要介绍了我们都有表达创造力的能力</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通往创造之路的前提是愿意做一些不同的事情</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996231"/>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mtClean="0">
                <a:solidFill>
                  <a:srgbClr val="000000"/>
                </a:solidFill>
                <a:latin typeface="仿宋" panose="02010609060101010101" pitchFamily="49" charset="-122"/>
                <a:ea typeface="仿宋" panose="02010609060101010101" pitchFamily="49" charset="-122"/>
                <a:cs typeface="Times New Roman" panose="02020603050405020304" pitchFamily="18" charset="0"/>
              </a:rPr>
              <a:t>南通中考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1326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think creativity is making something completely new, so they do not think of themselves as creative ones. However, some other people think creativity can just be expressing themselves through everyday acts and they are born creative because it is not an all-or-nothing quality or skill.</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9411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 or not we realize it, we all have the ability to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 creativity. Sometimes the path to creative productivity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being willing to do something different.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3828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someone who loves to read comics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Perhaps it is time you create one of your own. Don’t worry if you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cannot draw very well or feel that you cannot write humorous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reports for characters. Nobody says this is an exam</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only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 please yourself, to gain the satisfaction that you try something new, all on your own. If you feel easy, you can of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course share it with your loved ones, or post it on social media.</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399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someone who likes to express yourself in writing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writing a blog. This is like the new version of a diary. In your blog, you can write about your thoughts, opinions and experiences. You can also write stories or plays, if you feel up to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blog provides you with a platform to create something new every day, in written forms.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1619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someone who likes to be alone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think about the things that make you happy. Find a small place in your room, or any place in your home, where you can spend time with yourself. It can be a small corner next to your bed or a wall. It can be a poster of your favourite rock star or photos of your friends.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3104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also pick a guitar if you like to play instruments, or a few storybooks if you love reading. Some of you may like flowers, candles or pretty things. Decorate your area with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favourite things in any way you like. That is creativity</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if you do feel bored with this, you can change, add or remove something.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7397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realizing the chances in our daily lives to inspire our creativity, no matter how small, we may become more comfortable with taking bigger creative leaps in other aspects of our lives.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1402758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832</Words>
  <Application>Microsoft Office PowerPoint</Application>
  <PresentationFormat>自定义</PresentationFormat>
  <Paragraphs>43</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